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  <p:sldMasterId id="2147483687" r:id="rId3"/>
  </p:sldMasterIdLst>
  <p:notesMasterIdLst>
    <p:notesMasterId r:id="rId42"/>
  </p:notesMasterIdLst>
  <p:handoutMasterIdLst>
    <p:handoutMasterId r:id="rId43"/>
  </p:handoutMasterIdLst>
  <p:sldIdLst>
    <p:sldId id="333" r:id="rId4"/>
    <p:sldId id="256" r:id="rId5"/>
    <p:sldId id="268" r:id="rId6"/>
    <p:sldId id="267" r:id="rId7"/>
    <p:sldId id="270" r:id="rId8"/>
    <p:sldId id="278" r:id="rId9"/>
    <p:sldId id="280" r:id="rId10"/>
    <p:sldId id="281" r:id="rId11"/>
    <p:sldId id="275" r:id="rId12"/>
    <p:sldId id="272" r:id="rId13"/>
    <p:sldId id="274" r:id="rId14"/>
    <p:sldId id="273" r:id="rId15"/>
    <p:sldId id="271" r:id="rId16"/>
    <p:sldId id="282" r:id="rId17"/>
    <p:sldId id="276" r:id="rId18"/>
    <p:sldId id="283" r:id="rId19"/>
    <p:sldId id="284" r:id="rId20"/>
    <p:sldId id="285" r:id="rId21"/>
    <p:sldId id="286" r:id="rId22"/>
    <p:sldId id="287" r:id="rId23"/>
    <p:sldId id="289" r:id="rId24"/>
    <p:sldId id="291" r:id="rId25"/>
    <p:sldId id="293" r:id="rId26"/>
    <p:sldId id="288" r:id="rId27"/>
    <p:sldId id="295" r:id="rId28"/>
    <p:sldId id="292" r:id="rId29"/>
    <p:sldId id="296" r:id="rId30"/>
    <p:sldId id="300" r:id="rId31"/>
    <p:sldId id="303" r:id="rId32"/>
    <p:sldId id="304" r:id="rId33"/>
    <p:sldId id="301" r:id="rId34"/>
    <p:sldId id="305" r:id="rId35"/>
    <p:sldId id="306" r:id="rId36"/>
    <p:sldId id="307" r:id="rId37"/>
    <p:sldId id="308" r:id="rId38"/>
    <p:sldId id="309" r:id="rId39"/>
    <p:sldId id="310" r:id="rId40"/>
    <p:sldId id="334" r:id="rId41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05" autoAdjust="0"/>
    <p:restoredTop sz="94660"/>
  </p:normalViewPr>
  <p:slideViewPr>
    <p:cSldViewPr snapToGrid="0">
      <p:cViewPr varScale="1">
        <p:scale>
          <a:sx n="73" d="100"/>
          <a:sy n="73" d="100"/>
        </p:scale>
        <p:origin x="1026" y="5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69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DD337-6DA0-443D-B66A-851E4657E454}" type="datetimeFigureOut">
              <a:rPr lang="id-ID" smtClean="0"/>
              <a:pPr/>
              <a:t>28/07/2019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866E5B-5AB9-40A0-ACF2-7BF32295F0B3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8506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BA3FA-A0AA-4211-8CAF-F15B104CC6F9}" type="datetimeFigureOut">
              <a:rPr lang="id-ID" smtClean="0"/>
              <a:pPr/>
              <a:t>28/07/2019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8818C-C5E6-444A-A9F7-917A97CA3904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7206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02910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0069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0069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0069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9100" y="2476499"/>
            <a:ext cx="5419725" cy="14192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id-ID" dirty="0"/>
              <a:t>Judul Pembahasan Pertemuan Disini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9100" y="3927809"/>
            <a:ext cx="4143375" cy="381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 dirty="0"/>
              <a:t>Nama Pengajar Tulis Disini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419100" y="2181225"/>
            <a:ext cx="5419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075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1075" baseline="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1075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105" y="97208"/>
            <a:ext cx="1432672" cy="62262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5843925"/>
            <a:ext cx="666547" cy="68674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2" r="5618" b="19924"/>
          <a:stretch/>
        </p:blipFill>
        <p:spPr>
          <a:xfrm>
            <a:off x="1220910" y="5854811"/>
            <a:ext cx="720077" cy="68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95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2E809-5E19-4524-8283-E319D65AB850}" type="datetime1">
              <a:rPr lang="id-ID" smtClean="0"/>
              <a:t>28/07/2019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Recommender System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35206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9410C-E667-4541-A5B9-98C9A58679F1}" type="datetime1">
              <a:rPr lang="id-ID" smtClean="0"/>
              <a:t>28/07/2019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Recommender System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95775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EC0A-5AC3-41B2-A3CD-E612885C129C}" type="datetime1">
              <a:rPr lang="id-ID" smtClean="0"/>
              <a:t>28/07/2019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Recommender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21518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0892-47E7-49AB-86AD-BA0FDE944336}" type="datetime1">
              <a:rPr lang="id-ID" smtClean="0"/>
              <a:t>28/07/2019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Recommender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56585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47A34B-B711-4274-93AE-0D16E4E989C8}" type="datetime1">
              <a:rPr lang="id-ID" smtClean="0"/>
              <a:t>28/07/2019</a:t>
            </a:fld>
            <a:endParaRPr lang="hu-H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7CA06-6B72-47AE-A103-EA6779839012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Recommender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8468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9AED7-F93B-4342-BC92-E64EA16F1661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Recommender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6080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D32C1-4F4A-41F7-B7D1-673D514F6BEF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Recommender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4648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F9D13-30F8-41C8-8001-1D52E8C54360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Recommender System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4483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C9CEE-2A83-44B2-A542-D2A9B457B1FE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Recommender System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753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897" y="1451811"/>
            <a:ext cx="8814723" cy="4724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4897" y="6424196"/>
            <a:ext cx="1467440" cy="365125"/>
          </a:xfrm>
        </p:spPr>
        <p:txBody>
          <a:bodyPr/>
          <a:lstStyle/>
          <a:p>
            <a:fld id="{66BDE883-E4CA-4154-A566-7CE3635CB831}" type="datetime1">
              <a:rPr lang="id-ID" smtClean="0"/>
              <a:t>28/07/2019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23529"/>
            <a:ext cx="4475746" cy="365125"/>
          </a:xfrm>
        </p:spPr>
        <p:txBody>
          <a:bodyPr/>
          <a:lstStyle/>
          <a:p>
            <a:r>
              <a:rPr lang="id-ID"/>
              <a:t>Recommender System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93242" y="6249152"/>
            <a:ext cx="906378" cy="5445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829723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B6C3B-ED47-4513-8A92-75F5CA76DC3B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Recommender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2857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7901E-46AB-4398-9D50-F03EAC61F1C4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Recommender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4951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8423-38E5-4A35-B6C9-38BA5C8FDAFF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Recommender System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9093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BEBB-D1D4-4F73-8E78-4937694FDD9B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Recommender System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0247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ED72C-959E-4F18-8BF5-AA0C01A968D7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Recommender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0985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69C6A-C480-4E72-B631-B686B61255F8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Recommender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8964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45DF6-5555-43EF-AD21-1A3BA1988C44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Recommender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6379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C9184-198D-49A5-8A1E-0C6A03838CC2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Recommender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1636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6A0DB-C4D1-471E-A4C5-550885AFE86E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Recommender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594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FEB0A-8AEA-4722-B7EA-4F8CFE1C7F5A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Recommender System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556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21843" y="2948156"/>
            <a:ext cx="6184483" cy="1315453"/>
          </a:xfrm>
          <a:noFill/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id-ID" dirty="0"/>
              <a:t>Judul Section / Bagian Klik Disini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317581" y="2534653"/>
            <a:ext cx="6188745" cy="300078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80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 dirty="0"/>
              <a:t>Bagian berapa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5B231-5AA6-411A-B3E5-E21DA3B0E050}" type="datetime1">
              <a:rPr lang="id-ID" smtClean="0"/>
              <a:t>28/07/2019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Recommender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19" y="2582779"/>
            <a:ext cx="1471628" cy="164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213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C355F-2706-4AFB-BC04-5605E2A71DEC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Recommender System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4730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C8AF-6B8E-4080-ABA4-7BDF6F91FE74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Recommender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5650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331E9-8FC2-4251-AD66-BD0CB04B771C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Recommender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00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79206-06AE-4FF8-842E-A4C3DE1F1EDC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Recommender System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75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4B38A-C08B-4A14-BE29-89B731AFB268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Recommender System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9397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74075-3D4F-4F30-8C3F-ADDAFD218038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Recommender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1144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F1CF8-2A71-4D7C-BD0A-892EA43EA048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Recommender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88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4898" y="1427747"/>
            <a:ext cx="4329952" cy="4749216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427747"/>
            <a:ext cx="4378492" cy="4749216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D1A65-0399-45DC-8B82-A36FD587D1EB}" type="datetime1">
              <a:rPr lang="id-ID" smtClean="0"/>
              <a:t>28/07/2019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Recommender System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19929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nippet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1427747"/>
            <a:ext cx="3521242" cy="4749216"/>
          </a:xfrm>
        </p:spPr>
        <p:txBody>
          <a:bodyPr anchor="ctr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0AC12-8B57-44B2-AB2F-C9BFA259E61B}" type="datetime1">
              <a:rPr lang="id-ID" smtClean="0"/>
              <a:t>28/07/2019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Recommender System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84898" y="1427747"/>
            <a:ext cx="5197228" cy="4749216"/>
          </a:xfrm>
          <a:ln>
            <a:solidFill>
              <a:schemeClr val="tx1"/>
            </a:solidFill>
            <a:prstDash val="lgDash"/>
          </a:ln>
        </p:spPr>
        <p:txBody>
          <a:bodyPr anchor="ctr">
            <a:normAutofit/>
          </a:bodyPr>
          <a:lstStyle>
            <a:lvl1pPr marL="88900" indent="0">
              <a:buNone/>
              <a:defRPr sz="11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37886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898" y="1427747"/>
            <a:ext cx="4313284" cy="84647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4898" y="2274219"/>
            <a:ext cx="4313284" cy="39154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27747"/>
            <a:ext cx="4378492" cy="84647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274219"/>
            <a:ext cx="4378492" cy="39154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F6716-BD40-4578-96AC-9646F7F9DB7B}" type="datetime1">
              <a:rPr lang="id-ID" smtClean="0"/>
              <a:t>28/07/2019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Recommender System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652338" y="412469"/>
            <a:ext cx="7355304" cy="8428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048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F84C-1A9E-466D-9124-709BF43F5EAF}" type="datetime1">
              <a:rPr lang="id-ID" smtClean="0"/>
              <a:t>28/07/2019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Recommender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37136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707-3B00-4CE4-B7E8-88C229C91987}" type="datetime1">
              <a:rPr lang="id-ID" smtClean="0"/>
              <a:t>28/07/2019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Recommender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84897" y="1556084"/>
            <a:ext cx="8822577" cy="4122821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03094" y="412469"/>
            <a:ext cx="6304548" cy="84280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4324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9E398-367F-4C00-972A-0518F4EB2631}" type="datetime1">
              <a:rPr lang="id-ID" smtClean="0"/>
              <a:t>28/07/2019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62034" y="6420518"/>
            <a:ext cx="4475746" cy="365125"/>
          </a:xfrm>
        </p:spPr>
        <p:txBody>
          <a:bodyPr/>
          <a:lstStyle/>
          <a:p>
            <a:r>
              <a:rPr lang="id-ID"/>
              <a:t>Recommender System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93243" y="6420519"/>
            <a:ext cx="914400" cy="365125"/>
          </a:xfrm>
        </p:spPr>
        <p:txBody>
          <a:bodyPr/>
          <a:lstStyle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r="7281" b="22399"/>
          <a:stretch/>
        </p:blipFill>
        <p:spPr>
          <a:xfrm>
            <a:off x="508617" y="121182"/>
            <a:ext cx="363863" cy="343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62" y="113994"/>
            <a:ext cx="806818" cy="3506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" y="121182"/>
            <a:ext cx="333345" cy="343446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84897" y="585809"/>
            <a:ext cx="8822577" cy="5762353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3916279" y="45113"/>
            <a:ext cx="5091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90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900" baseline="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9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885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34127" y="6420519"/>
            <a:ext cx="4475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d-ID"/>
              <a:t>Recommender System</a:t>
            </a:r>
            <a:endParaRPr lang="id-ID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52338" y="412469"/>
            <a:ext cx="7355304" cy="842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897" y="1459832"/>
            <a:ext cx="8822745" cy="4708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4898" y="6420519"/>
            <a:ext cx="1467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7F520-6F1E-40FD-8CF4-7B3707B77FF3}" type="datetime1">
              <a:rPr lang="id-ID" smtClean="0"/>
              <a:t>28/07/2019</a:t>
            </a:fld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93243" y="6241131"/>
            <a:ext cx="914400" cy="5445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r="7281" b="22399"/>
          <a:stretch/>
        </p:blipFill>
        <p:spPr>
          <a:xfrm>
            <a:off x="609056" y="87767"/>
            <a:ext cx="408826" cy="3858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0" y="554599"/>
            <a:ext cx="806818" cy="350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02" y="75067"/>
            <a:ext cx="385103" cy="396772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3916279" y="45113"/>
            <a:ext cx="5091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90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900" baseline="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9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211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3" r:id="rId5"/>
    <p:sldLayoutId id="2147483665" r:id="rId6"/>
    <p:sldLayoutId id="2147483666" r:id="rId7"/>
    <p:sldLayoutId id="2147483667" r:id="rId8"/>
    <p:sldLayoutId id="2147483672" r:id="rId9"/>
    <p:sldLayoutId id="2147483668" r:id="rId10"/>
    <p:sldLayoutId id="2147483669" r:id="rId11"/>
    <p:sldLayoutId id="2147483670" r:id="rId12"/>
    <p:sldLayoutId id="2147483671" r:id="rId13"/>
    <p:sldLayoutId id="2147483674" r:id="rId14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388F363D-D81E-4999-B047-CF3F233D52F1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r>
              <a:rPr lang="en-US">
                <a:solidFill>
                  <a:prstClr val="black">
                    <a:tint val="75000"/>
                  </a:prstClr>
                </a:solidFill>
              </a:rPr>
              <a:t>Recommender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20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F5041F3-1475-4E69-B01F-A68631462C43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r>
              <a:rPr lang="en-US">
                <a:solidFill>
                  <a:prstClr val="black">
                    <a:tint val="75000"/>
                  </a:prstClr>
                </a:solidFill>
              </a:rPr>
              <a:t>Recommender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216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1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1CA5F2D1-C77B-4614-B681-5858C95840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A70F98-D6BF-44D5-864A-E8B8E6EA8A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32986" r="7380" b="34416"/>
          <a:stretch/>
        </p:blipFill>
        <p:spPr>
          <a:xfrm>
            <a:off x="157316" y="5913824"/>
            <a:ext cx="1796982" cy="7104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9B2762-C2F9-4BAC-B1EE-95539397A9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8" y="215576"/>
            <a:ext cx="658757" cy="686745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4B60F85D-D540-4735-B378-D7D9225FE7F3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CE453EB-EDB4-49CF-90BE-4F74F5C3C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73E0DBD7-B92C-4F4C-A59F-F8EF3A4C3876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FE488684-4B91-45E0-AC48-E54C1020FB09}"/>
              </a:ext>
            </a:extLst>
          </p:cNvPr>
          <p:cNvSpPr txBox="1">
            <a:spLocks/>
          </p:cNvSpPr>
          <p:nvPr/>
        </p:nvSpPr>
        <p:spPr>
          <a:xfrm>
            <a:off x="288983" y="2206282"/>
            <a:ext cx="4457989" cy="2632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DIGITAL TALENT SCHOLARSHIP</a:t>
            </a:r>
          </a:p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2019</a:t>
            </a:r>
            <a:endParaRPr lang="en-US" sz="18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73" y="186982"/>
            <a:ext cx="666547" cy="6867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6B2852-BB38-4AF5-9A25-460249DEF4B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63" y="78949"/>
            <a:ext cx="658757" cy="90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241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05697" y="1708800"/>
            <a:ext cx="8814723" cy="4724400"/>
          </a:xfrm>
        </p:spPr>
        <p:txBody>
          <a:bodyPr/>
          <a:lstStyle/>
          <a:p>
            <a:pPr algn="just"/>
            <a:r>
              <a:rPr lang="en-US" dirty="0"/>
              <a:t>Netflix </a:t>
            </a:r>
            <a:r>
              <a:rPr lang="en-US" dirty="0" err="1"/>
              <a:t>memanfaatkan</a:t>
            </a:r>
            <a:r>
              <a:rPr lang="en-US" dirty="0"/>
              <a:t> recommender system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saran </a:t>
            </a:r>
            <a:r>
              <a:rPr lang="en-US" dirty="0" err="1"/>
              <a:t>untuk</a:t>
            </a:r>
            <a:r>
              <a:rPr lang="en-US" dirty="0"/>
              <a:t> Film </a:t>
            </a:r>
            <a:r>
              <a:rPr lang="en-US" dirty="0" err="1"/>
              <a:t>selanjutnya</a:t>
            </a:r>
            <a:endParaRPr lang="en-US" dirty="0"/>
          </a:p>
          <a:p>
            <a:pPr algn="just"/>
            <a:r>
              <a:rPr lang="en-US" dirty="0" err="1"/>
              <a:t>Faktanya</a:t>
            </a:r>
            <a:r>
              <a:rPr lang="en-US" dirty="0"/>
              <a:t>, </a:t>
            </a:r>
            <a:r>
              <a:rPr lang="en-US" dirty="0" err="1"/>
              <a:t>semuanya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di</a:t>
            </a:r>
            <a:r>
              <a:rPr lang="en-US" dirty="0"/>
              <a:t> </a:t>
            </a:r>
            <a:r>
              <a:rPr lang="en-US" dirty="0" err="1"/>
              <a:t>situs</a:t>
            </a:r>
            <a:r>
              <a:rPr lang="en-US" dirty="0"/>
              <a:t> web Netflix </a:t>
            </a:r>
            <a:r>
              <a:rPr lang="en-US" dirty="0" err="1"/>
              <a:t>didorong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pilihan</a:t>
            </a:r>
            <a:r>
              <a:rPr lang="en-US" dirty="0"/>
              <a:t> </a:t>
            </a:r>
            <a:r>
              <a:rPr lang="en-US" dirty="0" err="1"/>
              <a:t>pelanggan</a:t>
            </a:r>
            <a:r>
              <a:rPr lang="en-US" dirty="0"/>
              <a:t>.</a:t>
            </a:r>
          </a:p>
          <a:p>
            <a:pPr algn="just"/>
            <a:r>
              <a:rPr lang="en-US" dirty="0" err="1"/>
              <a:t>Jika</a:t>
            </a:r>
            <a:r>
              <a:rPr lang="en-US" dirty="0"/>
              <a:t> film </a:t>
            </a:r>
            <a:r>
              <a:rPr lang="en-US" dirty="0" err="1"/>
              <a:t>tertentu</a:t>
            </a:r>
            <a:r>
              <a:rPr lang="en-US" dirty="0"/>
              <a:t> </a:t>
            </a:r>
            <a:r>
              <a:rPr lang="en-US" dirty="0" err="1"/>
              <a:t>sering</a:t>
            </a:r>
            <a:r>
              <a:rPr lang="en-US" dirty="0"/>
              <a:t> </a:t>
            </a:r>
            <a:r>
              <a:rPr lang="en-US" dirty="0" err="1"/>
              <a:t>ditonton</a:t>
            </a:r>
            <a:r>
              <a:rPr lang="en-US" dirty="0"/>
              <a:t> </a:t>
            </a:r>
            <a:r>
              <a:rPr lang="en-US" dirty="0" err="1"/>
              <a:t>recoomender</a:t>
            </a:r>
            <a:r>
              <a:rPr lang="en-US" dirty="0"/>
              <a:t> system </a:t>
            </a:r>
            <a:r>
              <a:rPr lang="en-US" dirty="0" err="1"/>
              <a:t>dari</a:t>
            </a:r>
            <a:r>
              <a:rPr lang="en-US" dirty="0"/>
              <a:t> Netflix </a:t>
            </a:r>
            <a:r>
              <a:rPr lang="en-US" dirty="0" err="1"/>
              <a:t>memastikan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film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semakin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rekomendasinya</a:t>
            </a:r>
            <a:endParaRPr lang="en-US" dirty="0"/>
          </a:p>
          <a:p>
            <a:pPr algn="just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C12B6-2CF0-4993-8B81-1A9F28C4FE32}" type="datetime1">
              <a:rPr lang="id-ID" smtClean="0"/>
              <a:t>28/07/2019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Recommender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10</a:t>
            </a:fld>
            <a:endParaRPr lang="id-ID" dirty="0"/>
          </a:p>
        </p:txBody>
      </p:sp>
      <p:pic>
        <p:nvPicPr>
          <p:cNvPr id="10" name="Picture 9" descr="netfli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200" y="312971"/>
            <a:ext cx="2832084" cy="9614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F67107-B751-4BD6-A93E-FF9A8A393E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1" y="42282"/>
            <a:ext cx="362527" cy="49683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Keuntungan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recommender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Persfektif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luas</a:t>
            </a:r>
            <a:endParaRPr lang="en-US" dirty="0"/>
          </a:p>
          <a:p>
            <a:r>
              <a:rPr lang="en-US" dirty="0" err="1"/>
              <a:t>Kemungkinan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 </a:t>
            </a:r>
            <a:r>
              <a:rPr lang="en-US" dirty="0" err="1"/>
              <a:t>berkelanjutan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pembelian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produk</a:t>
            </a:r>
            <a:endParaRPr lang="en-US" dirty="0"/>
          </a:p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pengalaman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menyenangkan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99584-E637-49B1-BBB8-C56B1A5D0970}" type="datetime1">
              <a:rPr lang="id-ID" smtClean="0"/>
              <a:t>28/07/2019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Recommender System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11</a:t>
            </a:fld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11F4DC-2EB1-448C-8873-A0FC1245A0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1" y="42282"/>
            <a:ext cx="362527" cy="49683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/>
              <a:t>Tipe</a:t>
            </a:r>
            <a:r>
              <a:rPr lang="en-US" dirty="0"/>
              <a:t> recommender System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d-ID" dirty="0"/>
              <a:t>Bagian </a:t>
            </a:r>
            <a:r>
              <a:rPr lang="en-US" dirty="0"/>
              <a:t>2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7E5C5-610E-425E-8A7E-E74D60CEC0C1}" type="datetime1">
              <a:rPr lang="id-ID" smtClean="0"/>
              <a:t>28/07/2019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Recommender System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12</a:t>
            </a:fld>
            <a:endParaRPr lang="id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55BBE2-6E53-4617-BD4D-3890ACBC8E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1" y="42282"/>
            <a:ext cx="362527" cy="49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48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Content Based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84897" y="1451811"/>
            <a:ext cx="4343903" cy="4724400"/>
          </a:xfrm>
        </p:spPr>
        <p:txBody>
          <a:bodyPr/>
          <a:lstStyle/>
          <a:p>
            <a:r>
              <a:rPr lang="en-US" dirty="0"/>
              <a:t>Main idea (</a:t>
            </a:r>
            <a:r>
              <a:rPr lang="en-US" dirty="0" err="1"/>
              <a:t>berfokus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barang</a:t>
            </a:r>
            <a:r>
              <a:rPr lang="en-US" dirty="0"/>
              <a:t> yang </a:t>
            </a:r>
            <a:r>
              <a:rPr lang="en-US" dirty="0" err="1"/>
              <a:t>di</a:t>
            </a:r>
            <a:r>
              <a:rPr lang="en-US" dirty="0"/>
              <a:t> </a:t>
            </a:r>
            <a:r>
              <a:rPr lang="en-US" dirty="0" err="1"/>
              <a:t>pilih</a:t>
            </a:r>
            <a:r>
              <a:rPr lang="en-US" dirty="0"/>
              <a:t>): </a:t>
            </a:r>
            <a:r>
              <a:rPr lang="en-US" dirty="0" err="1"/>
              <a:t>merekomnedasikan</a:t>
            </a:r>
            <a:r>
              <a:rPr lang="en-US" dirty="0"/>
              <a:t> item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C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pilihan</a:t>
            </a:r>
            <a:r>
              <a:rPr lang="en-US" dirty="0"/>
              <a:t> </a:t>
            </a:r>
            <a:r>
              <a:rPr lang="en-US" dirty="0" err="1"/>
              <a:t>sebelumnya</a:t>
            </a:r>
            <a:r>
              <a:rPr lang="en-US" dirty="0"/>
              <a:t> yang </a:t>
            </a:r>
            <a:r>
              <a:rPr lang="en-US" dirty="0" err="1"/>
              <a:t>memiliki</a:t>
            </a:r>
            <a:r>
              <a:rPr lang="en-US" dirty="0"/>
              <a:t> rating </a:t>
            </a:r>
            <a:r>
              <a:rPr lang="en-US" dirty="0" err="1"/>
              <a:t>tertingi</a:t>
            </a:r>
            <a:r>
              <a:rPr lang="en-US" dirty="0"/>
              <a:t> </a:t>
            </a:r>
          </a:p>
          <a:p>
            <a:r>
              <a:rPr lang="en-US" dirty="0" err="1"/>
              <a:t>Contoh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Movie recommendations</a:t>
            </a:r>
          </a:p>
          <a:p>
            <a:pPr lvl="2">
              <a:buNone/>
            </a:pPr>
            <a:r>
              <a:rPr lang="en-US" dirty="0"/>
              <a:t>recommend movies with same actor(s),  director, genre, …</a:t>
            </a:r>
          </a:p>
          <a:p>
            <a:pPr lvl="1"/>
            <a:r>
              <a:rPr lang="en-US" dirty="0"/>
              <a:t>Websites, blogs, news</a:t>
            </a:r>
          </a:p>
          <a:p>
            <a:pPr lvl="2">
              <a:buNone/>
            </a:pPr>
            <a:r>
              <a:rPr lang="en-US" dirty="0"/>
              <a:t>recommend other sites with “similar”  content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AEBF1-3D71-44D0-A850-77278D350E57}" type="datetime1">
              <a:rPr lang="id-ID" smtClean="0"/>
              <a:t>28/07/2019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Recommender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13</a:t>
            </a:fld>
            <a:endParaRPr lang="id-ID" dirty="0"/>
          </a:p>
        </p:txBody>
      </p:sp>
      <p:pic>
        <p:nvPicPr>
          <p:cNvPr id="9" name="Picture 8" descr="content-based-filter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261" y="1570368"/>
            <a:ext cx="3449939" cy="42004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A599C8-5845-48EC-9E8C-A11D9D1EFA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1" y="42282"/>
            <a:ext cx="362527" cy="49683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Collaborative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897" y="1451811"/>
            <a:ext cx="4775903" cy="4724400"/>
          </a:xfrm>
        </p:spPr>
        <p:txBody>
          <a:bodyPr/>
          <a:lstStyle/>
          <a:p>
            <a:r>
              <a:rPr lang="en-US" dirty="0"/>
              <a:t>Main Idea (</a:t>
            </a:r>
            <a:r>
              <a:rPr lang="en-US" dirty="0" err="1"/>
              <a:t>berfokus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):</a:t>
            </a:r>
          </a:p>
          <a:p>
            <a:pPr lvl="1"/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rating  (</a:t>
            </a:r>
            <a:r>
              <a:rPr lang="en-US" dirty="0" err="1"/>
              <a:t>eksplisit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implisit</a:t>
            </a:r>
            <a:r>
              <a:rPr lang="en-US" dirty="0"/>
              <a:t>)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barang-barangnya</a:t>
            </a:r>
            <a:endParaRPr lang="en-US" dirty="0"/>
          </a:p>
          <a:p>
            <a:pPr lvl="1"/>
            <a:r>
              <a:rPr lang="en-US" dirty="0" err="1"/>
              <a:t>Pengguna</a:t>
            </a:r>
            <a:r>
              <a:rPr lang="en-US" dirty="0"/>
              <a:t> yang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kecendrungan</a:t>
            </a:r>
            <a:r>
              <a:rPr lang="en-US" dirty="0"/>
              <a:t> yang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barang-barang-barang</a:t>
            </a:r>
            <a:r>
              <a:rPr lang="en-US" dirty="0"/>
              <a:t> yang </a:t>
            </a:r>
            <a:r>
              <a:rPr lang="en-US" dirty="0" err="1"/>
              <a:t>sama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1296D-AC9D-4A21-B448-7C3718EF335A}" type="datetime1">
              <a:rPr lang="id-ID" smtClean="0"/>
              <a:t>28/07/2019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Recommender System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14</a:t>
            </a:fld>
            <a:endParaRPr lang="id-ID" dirty="0"/>
          </a:p>
        </p:txBody>
      </p:sp>
      <p:pic>
        <p:nvPicPr>
          <p:cNvPr id="7" name="Picture 6" descr="collaborative filter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794" y="1382400"/>
            <a:ext cx="3996206" cy="39347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E78F7B-4604-495E-945C-B5A2EC0649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1" y="42282"/>
            <a:ext cx="362527" cy="49683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Alur</a:t>
            </a:r>
            <a:r>
              <a:rPr lang="en-US" dirty="0"/>
              <a:t> </a:t>
            </a:r>
            <a:r>
              <a:rPr lang="en-US" dirty="0" err="1"/>
              <a:t>Kerja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AB0D6-A00C-4BEE-B076-DC567B3E88CD}" type="datetime1">
              <a:rPr lang="id-ID" smtClean="0"/>
              <a:t>28/07/2019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Recommender System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15</a:t>
            </a:fld>
            <a:endParaRPr lang="id-ID" dirty="0"/>
          </a:p>
        </p:txBody>
      </p:sp>
      <p:pic>
        <p:nvPicPr>
          <p:cNvPr id="12" name="Content Placeholder 11" descr="plan of actio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196" y="1301363"/>
            <a:ext cx="7729696" cy="47244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5F6757-8FF4-424A-9607-1C2B61132F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1" y="42282"/>
            <a:ext cx="362527" cy="49683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Implementasi</a:t>
            </a:r>
            <a:r>
              <a:rPr lang="en-US" dirty="0"/>
              <a:t>  </a:t>
            </a:r>
            <a:r>
              <a:rPr lang="en-US" dirty="0" err="1"/>
              <a:t>Recomennder</a:t>
            </a:r>
            <a:r>
              <a:rPr lang="en-US" dirty="0"/>
              <a:t> System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Bagian</a:t>
            </a:r>
            <a:r>
              <a:rPr lang="en-US" dirty="0"/>
              <a:t> 3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D5055-12E5-43A3-B670-D686070C85A8}" type="datetime1">
              <a:rPr lang="id-ID" smtClean="0"/>
              <a:t>28/07/2019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Recommender System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16</a:t>
            </a:fld>
            <a:endParaRPr lang="id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4B4240-9A2E-4B81-B0EA-95D58BEBD3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1" y="42282"/>
            <a:ext cx="362527" cy="49683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Implementasi</a:t>
            </a:r>
            <a:r>
              <a:rPr lang="en-US" dirty="0"/>
              <a:t> </a:t>
            </a:r>
            <a:r>
              <a:rPr lang="en-US" dirty="0" err="1"/>
              <a:t>Rekomendasi</a:t>
            </a:r>
            <a:r>
              <a:rPr lang="en-US" dirty="0"/>
              <a:t> </a:t>
            </a:r>
            <a:r>
              <a:rPr lang="en-US" dirty="0" err="1"/>
              <a:t>Sistem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Memori</a:t>
            </a:r>
            <a:r>
              <a:rPr lang="en-US" dirty="0"/>
              <a:t> Based</a:t>
            </a:r>
          </a:p>
          <a:p>
            <a:pPr lvl="1"/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seluruh</a:t>
            </a:r>
            <a:r>
              <a:rPr lang="en-US" dirty="0"/>
              <a:t> dataset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barang</a:t>
            </a:r>
            <a:r>
              <a:rPr lang="en-US" dirty="0"/>
              <a:t> yang </a:t>
            </a:r>
            <a:r>
              <a:rPr lang="en-US" dirty="0" err="1"/>
              <a:t>dipilih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pembuatan</a:t>
            </a:r>
            <a:r>
              <a:rPr lang="en-US" dirty="0"/>
              <a:t> </a:t>
            </a:r>
            <a:r>
              <a:rPr lang="en-US" dirty="0" err="1"/>
              <a:t>rekomendasi</a:t>
            </a:r>
            <a:endParaRPr lang="en-US" dirty="0"/>
          </a:p>
          <a:p>
            <a:pPr lvl="1"/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teknik</a:t>
            </a:r>
            <a:r>
              <a:rPr lang="en-US" dirty="0"/>
              <a:t> </a:t>
            </a:r>
            <a:r>
              <a:rPr lang="en-US" dirty="0" err="1"/>
              <a:t>statistik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mengukur</a:t>
            </a:r>
            <a:r>
              <a:rPr lang="en-US" dirty="0"/>
              <a:t> </a:t>
            </a:r>
            <a:r>
              <a:rPr lang="en-US" dirty="0" err="1"/>
              <a:t>pilihan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barang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Pearson Correlation, Cosine </a:t>
            </a:r>
            <a:r>
              <a:rPr lang="en-US" dirty="0" err="1"/>
              <a:t>Similiarity</a:t>
            </a:r>
            <a:r>
              <a:rPr lang="en-US" dirty="0"/>
              <a:t>, Euclidean Distance, </a:t>
            </a:r>
            <a:r>
              <a:rPr lang="en-US" dirty="0" err="1"/>
              <a:t>dan</a:t>
            </a:r>
            <a:r>
              <a:rPr lang="en-US" dirty="0"/>
              <a:t> lain-lain</a:t>
            </a:r>
          </a:p>
          <a:p>
            <a:pPr lvl="1">
              <a:buNone/>
            </a:pPr>
            <a:endParaRPr lang="en-US" dirty="0"/>
          </a:p>
          <a:p>
            <a:r>
              <a:rPr lang="en-US" dirty="0"/>
              <a:t>Model Based</a:t>
            </a:r>
          </a:p>
          <a:p>
            <a:pPr lvl="1"/>
            <a:r>
              <a:rPr lang="en-US" dirty="0" err="1"/>
              <a:t>Mengembangkan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model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kebiasan</a:t>
            </a:r>
            <a:r>
              <a:rPr lang="en-US" dirty="0"/>
              <a:t> </a:t>
            </a:r>
            <a:r>
              <a:rPr lang="en-US" dirty="0" err="1"/>
              <a:t>pengguna</a:t>
            </a:r>
            <a:endParaRPr lang="en-US" dirty="0"/>
          </a:p>
          <a:p>
            <a:pPr lvl="1"/>
            <a:r>
              <a:rPr lang="en-US" dirty="0"/>
              <a:t>Model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teknik</a:t>
            </a:r>
            <a:r>
              <a:rPr lang="en-US" dirty="0"/>
              <a:t> Machine Learning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regresi</a:t>
            </a:r>
            <a:r>
              <a:rPr lang="en-US" dirty="0"/>
              <a:t>, clustering, </a:t>
            </a:r>
            <a:r>
              <a:rPr lang="en-US" dirty="0" err="1"/>
              <a:t>klasifikasi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lain-lain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942C8-1D98-44E2-9A65-193E4C8568A9}" type="datetime1">
              <a:rPr lang="id-ID" smtClean="0"/>
              <a:t>28/07/2019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Recommender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17</a:t>
            </a:fld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37B00E-79DC-4622-81C7-D24295BDA3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1" y="42282"/>
            <a:ext cx="362527" cy="49683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Based Recommender system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Bagian</a:t>
            </a:r>
            <a:r>
              <a:rPr lang="en-US" dirty="0"/>
              <a:t> 4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14A2B-4011-4771-8433-6CCB521F6C59}" type="datetime1">
              <a:rPr lang="id-ID" smtClean="0"/>
              <a:t>28/07/2019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Recommender System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18</a:t>
            </a:fld>
            <a:endParaRPr lang="id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7B3FA1-C589-431A-9661-4BD59A60E0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1" y="42282"/>
            <a:ext cx="362527" cy="49683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Content Based Recommender System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sejarah</a:t>
            </a:r>
            <a:r>
              <a:rPr lang="en-US" dirty="0"/>
              <a:t> </a:t>
            </a:r>
            <a:r>
              <a:rPr lang="en-US" dirty="0" err="1"/>
              <a:t>pemilihan</a:t>
            </a:r>
            <a:r>
              <a:rPr lang="en-US" dirty="0"/>
              <a:t> item 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pengguna</a:t>
            </a:r>
            <a:endParaRPr lang="en-US" dirty="0"/>
          </a:p>
          <a:p>
            <a:r>
              <a:rPr lang="en-US" dirty="0"/>
              <a:t>Item </a:t>
            </a:r>
            <a:r>
              <a:rPr lang="en-US" dirty="0" err="1"/>
              <a:t>dideskirpsikan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seperti</a:t>
            </a:r>
            <a:endParaRPr lang="en-US" dirty="0"/>
          </a:p>
          <a:p>
            <a:pPr lvl="1"/>
            <a:r>
              <a:rPr lang="en-US" dirty="0"/>
              <a:t>actors, director, category, words in the description</a:t>
            </a:r>
          </a:p>
          <a:p>
            <a:r>
              <a:rPr lang="en-US" dirty="0" err="1"/>
              <a:t>Pelatihan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regresi</a:t>
            </a:r>
            <a:r>
              <a:rPr lang="en-US" dirty="0"/>
              <a:t> model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user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isi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item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4A67A-4BCB-4AA8-A413-897D0738014F}" type="datetime1">
              <a:rPr lang="id-ID" smtClean="0"/>
              <a:t>28/07/2019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Recommender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19</a:t>
            </a:fld>
            <a:endParaRPr lang="id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BF0DAA-D9AA-492D-9A8D-DD63A1254E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1" y="42282"/>
            <a:ext cx="362527" cy="49683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Recommender System</a:t>
            </a:r>
            <a:endParaRPr lang="id-ID" sz="4000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Abdullah ‘</a:t>
            </a:r>
            <a:r>
              <a:rPr lang="en-US" dirty="0" err="1" smtClean="0"/>
              <a:t>Azzam</a:t>
            </a:r>
            <a:r>
              <a:rPr lang="en-US" dirty="0" smtClean="0"/>
              <a:t>, S.T., M.T</a:t>
            </a: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A520B2-C0E3-4F94-BB64-505FAB477E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5708502"/>
            <a:ext cx="689264" cy="94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7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Content Based </a:t>
            </a:r>
            <a:r>
              <a:rPr lang="en-US" dirty="0" err="1"/>
              <a:t>Sistem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1F37-5A6E-4707-AF9A-19CBF45C9437}" type="datetime1">
              <a:rPr lang="id-ID" smtClean="0"/>
              <a:t>28/07/2019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Recommender System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20</a:t>
            </a:fld>
            <a:endParaRPr lang="id-ID" dirty="0"/>
          </a:p>
        </p:txBody>
      </p:sp>
      <p:pic>
        <p:nvPicPr>
          <p:cNvPr id="7" name="Picture 6" descr="us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19" y="3051476"/>
            <a:ext cx="1304762" cy="1619048"/>
          </a:xfrm>
          <a:prstGeom prst="rect">
            <a:avLst/>
          </a:prstGeom>
        </p:spPr>
      </p:pic>
      <p:pic>
        <p:nvPicPr>
          <p:cNvPr id="8" name="Picture 7" descr="item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91" y="1377114"/>
            <a:ext cx="597028" cy="1042086"/>
          </a:xfrm>
          <a:prstGeom prst="rect">
            <a:avLst/>
          </a:prstGeom>
        </p:spPr>
      </p:pic>
      <p:pic>
        <p:nvPicPr>
          <p:cNvPr id="12" name="Picture 11" descr="item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4991" y="2566272"/>
            <a:ext cx="597028" cy="970170"/>
          </a:xfrm>
          <a:prstGeom prst="rect">
            <a:avLst/>
          </a:prstGeom>
        </p:spPr>
      </p:pic>
      <p:pic>
        <p:nvPicPr>
          <p:cNvPr id="13" name="Picture 12" descr="item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9391" y="3758458"/>
            <a:ext cx="597028" cy="1004997"/>
          </a:xfrm>
          <a:prstGeom prst="rect">
            <a:avLst/>
          </a:prstGeom>
        </p:spPr>
      </p:pic>
      <p:pic>
        <p:nvPicPr>
          <p:cNvPr id="14" name="Picture 13" descr="item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0991" y="4982306"/>
            <a:ext cx="597028" cy="1019702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7" idx="3"/>
            <a:endCxn id="8" idx="1"/>
          </p:cNvCxnSpPr>
          <p:nvPr/>
        </p:nvCxnSpPr>
        <p:spPr>
          <a:xfrm flipV="1">
            <a:off x="1991581" y="1898157"/>
            <a:ext cx="1653410" cy="1962843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</p:cNvCxnSpPr>
          <p:nvPr/>
        </p:nvCxnSpPr>
        <p:spPr>
          <a:xfrm flipV="1">
            <a:off x="1991581" y="2916000"/>
            <a:ext cx="1702019" cy="945000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rot="18831860">
            <a:off x="2210400" y="2606400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disukai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9621901">
            <a:off x="2499600" y="2938801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disukai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6143212" y="5417401"/>
            <a:ext cx="1016819" cy="4199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196031" y="5241600"/>
            <a:ext cx="19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Sejarah</a:t>
            </a:r>
            <a:r>
              <a:rPr lang="en-US" dirty="0"/>
              <a:t> </a:t>
            </a:r>
            <a:r>
              <a:rPr lang="en-US" dirty="0" err="1"/>
              <a:t>Pemilihan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856831" y="4881600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Keterangan</a:t>
            </a:r>
            <a:r>
              <a:rPr lang="en-US" dirty="0"/>
              <a:t>: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DD21470-B398-4F57-9674-09D444AD014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1" y="42282"/>
            <a:ext cx="362527" cy="49683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Content Based </a:t>
            </a:r>
            <a:r>
              <a:rPr lang="en-US" dirty="0" err="1"/>
              <a:t>Sistem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41B53-F80B-4590-A147-56D8B8DD833B}" type="datetime1">
              <a:rPr lang="id-ID" smtClean="0"/>
              <a:t>28/07/2019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Recommender System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21</a:t>
            </a:fld>
            <a:endParaRPr lang="id-ID" dirty="0"/>
          </a:p>
        </p:txBody>
      </p:sp>
      <p:pic>
        <p:nvPicPr>
          <p:cNvPr id="7" name="Picture 6" descr="us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19" y="3051476"/>
            <a:ext cx="1304762" cy="1619048"/>
          </a:xfrm>
          <a:prstGeom prst="rect">
            <a:avLst/>
          </a:prstGeom>
        </p:spPr>
      </p:pic>
      <p:pic>
        <p:nvPicPr>
          <p:cNvPr id="8" name="Picture 7" descr="item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91" y="1377114"/>
            <a:ext cx="597028" cy="1042086"/>
          </a:xfrm>
          <a:prstGeom prst="rect">
            <a:avLst/>
          </a:prstGeom>
        </p:spPr>
      </p:pic>
      <p:pic>
        <p:nvPicPr>
          <p:cNvPr id="12" name="Picture 11" descr="item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4991" y="2566272"/>
            <a:ext cx="597028" cy="970170"/>
          </a:xfrm>
          <a:prstGeom prst="rect">
            <a:avLst/>
          </a:prstGeom>
        </p:spPr>
      </p:pic>
      <p:pic>
        <p:nvPicPr>
          <p:cNvPr id="13" name="Picture 12" descr="item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9391" y="3758458"/>
            <a:ext cx="597028" cy="1004997"/>
          </a:xfrm>
          <a:prstGeom prst="rect">
            <a:avLst/>
          </a:prstGeom>
        </p:spPr>
      </p:pic>
      <p:pic>
        <p:nvPicPr>
          <p:cNvPr id="14" name="Picture 13" descr="item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0991" y="4982306"/>
            <a:ext cx="597028" cy="1019702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7" idx="3"/>
            <a:endCxn id="8" idx="1"/>
          </p:cNvCxnSpPr>
          <p:nvPr/>
        </p:nvCxnSpPr>
        <p:spPr>
          <a:xfrm flipV="1">
            <a:off x="1991581" y="1898157"/>
            <a:ext cx="1653410" cy="1962843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</p:cNvCxnSpPr>
          <p:nvPr/>
        </p:nvCxnSpPr>
        <p:spPr>
          <a:xfrm flipV="1">
            <a:off x="1991581" y="2916000"/>
            <a:ext cx="1702019" cy="945000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rot="18831860">
            <a:off x="2210400" y="2606400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disukai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9621901">
            <a:off x="2499600" y="2938801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disukai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6143212" y="5151001"/>
            <a:ext cx="1016819" cy="4199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196031" y="4975200"/>
            <a:ext cx="19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Sejarah</a:t>
            </a:r>
            <a:r>
              <a:rPr lang="en-US" dirty="0"/>
              <a:t> </a:t>
            </a:r>
            <a:r>
              <a:rPr lang="en-US" dirty="0" err="1"/>
              <a:t>Pemilihan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856831" y="4615200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Keterangan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122812" y="5605801"/>
            <a:ext cx="1016819" cy="4199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97231" y="5430000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Item yang </a:t>
            </a:r>
            <a:r>
              <a:rPr lang="en-US" dirty="0" err="1"/>
              <a:t>mirip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8" idx="3"/>
            <a:endCxn id="13" idx="3"/>
          </p:cNvCxnSpPr>
          <p:nvPr/>
        </p:nvCxnSpPr>
        <p:spPr>
          <a:xfrm>
            <a:off x="4242019" y="1898157"/>
            <a:ext cx="44400" cy="2362800"/>
          </a:xfrm>
          <a:prstGeom prst="curvedConnector3">
            <a:avLst>
              <a:gd name="adj1" fmla="val 1766217"/>
            </a:avLst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068800" y="2865600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Item yang </a:t>
            </a:r>
            <a:r>
              <a:rPr lang="en-US" dirty="0" err="1"/>
              <a:t>mirip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3DED6FB-C9D5-42D3-9E67-5E8EC4FDFB5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1" y="42282"/>
            <a:ext cx="362527" cy="49683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Content Based </a:t>
            </a:r>
            <a:r>
              <a:rPr lang="en-US" dirty="0" err="1"/>
              <a:t>Sistem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780D5-0475-4492-9EDC-D38BED01648F}" type="datetime1">
              <a:rPr lang="id-ID" smtClean="0"/>
              <a:t>28/07/2019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Recommender System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22</a:t>
            </a:fld>
            <a:endParaRPr lang="id-ID" dirty="0"/>
          </a:p>
        </p:txBody>
      </p:sp>
      <p:pic>
        <p:nvPicPr>
          <p:cNvPr id="7" name="Picture 6" descr="us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19" y="3051476"/>
            <a:ext cx="1304762" cy="1619048"/>
          </a:xfrm>
          <a:prstGeom prst="rect">
            <a:avLst/>
          </a:prstGeom>
        </p:spPr>
      </p:pic>
      <p:pic>
        <p:nvPicPr>
          <p:cNvPr id="8" name="Picture 7" descr="item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91" y="1377114"/>
            <a:ext cx="597028" cy="1042086"/>
          </a:xfrm>
          <a:prstGeom prst="rect">
            <a:avLst/>
          </a:prstGeom>
        </p:spPr>
      </p:pic>
      <p:pic>
        <p:nvPicPr>
          <p:cNvPr id="12" name="Picture 11" descr="item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4991" y="2566272"/>
            <a:ext cx="597028" cy="970170"/>
          </a:xfrm>
          <a:prstGeom prst="rect">
            <a:avLst/>
          </a:prstGeom>
        </p:spPr>
      </p:pic>
      <p:pic>
        <p:nvPicPr>
          <p:cNvPr id="13" name="Picture 12" descr="item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9391" y="3758458"/>
            <a:ext cx="597028" cy="1004997"/>
          </a:xfrm>
          <a:prstGeom prst="rect">
            <a:avLst/>
          </a:prstGeom>
        </p:spPr>
      </p:pic>
      <p:pic>
        <p:nvPicPr>
          <p:cNvPr id="14" name="Picture 13" descr="item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0991" y="4982306"/>
            <a:ext cx="597028" cy="1019702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7" idx="3"/>
            <a:endCxn id="8" idx="1"/>
          </p:cNvCxnSpPr>
          <p:nvPr/>
        </p:nvCxnSpPr>
        <p:spPr>
          <a:xfrm flipV="1">
            <a:off x="1991581" y="1898157"/>
            <a:ext cx="1653410" cy="1962843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</p:cNvCxnSpPr>
          <p:nvPr/>
        </p:nvCxnSpPr>
        <p:spPr>
          <a:xfrm flipV="1">
            <a:off x="1991581" y="2916000"/>
            <a:ext cx="1702019" cy="945000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rot="18831860">
            <a:off x="2210400" y="2606400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disukai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9621901">
            <a:off x="2499600" y="2938801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disukai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8" idx="3"/>
            <a:endCxn id="13" idx="3"/>
          </p:cNvCxnSpPr>
          <p:nvPr/>
        </p:nvCxnSpPr>
        <p:spPr>
          <a:xfrm>
            <a:off x="4242019" y="1898157"/>
            <a:ext cx="44400" cy="2362800"/>
          </a:xfrm>
          <a:prstGeom prst="curvedConnector3">
            <a:avLst>
              <a:gd name="adj1" fmla="val 1766217"/>
            </a:avLst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068800" y="2865600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Item yang </a:t>
            </a:r>
            <a:r>
              <a:rPr lang="en-US" dirty="0" err="1"/>
              <a:t>mirip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13" idx="1"/>
            <a:endCxn id="7" idx="3"/>
          </p:cNvCxnSpPr>
          <p:nvPr/>
        </p:nvCxnSpPr>
        <p:spPr>
          <a:xfrm rot="10800000">
            <a:off x="1991581" y="3861001"/>
            <a:ext cx="1697810" cy="399957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 rot="707890">
            <a:off x="2127600" y="4071600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Rekomendasi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6143212" y="4704601"/>
            <a:ext cx="1016819" cy="4199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196031" y="4528800"/>
            <a:ext cx="19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Sejarah</a:t>
            </a:r>
            <a:r>
              <a:rPr lang="en-US" dirty="0"/>
              <a:t> </a:t>
            </a:r>
            <a:r>
              <a:rPr lang="en-US" dirty="0" err="1"/>
              <a:t>Pemilihan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856831" y="4168800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Keterangan</a:t>
            </a:r>
            <a:endParaRPr lang="en-US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6122812" y="5159401"/>
            <a:ext cx="1016819" cy="4199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197231" y="4983600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Item yang </a:t>
            </a:r>
            <a:r>
              <a:rPr lang="en-US" dirty="0" err="1"/>
              <a:t>mirip</a:t>
            </a:r>
            <a:endParaRPr lang="en-US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6124012" y="5599801"/>
            <a:ext cx="1016819" cy="4199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256031" y="5481600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Rekomendasi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325A175-398E-4FA0-B925-CB29F6BEF0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1" y="42282"/>
            <a:ext cx="362527" cy="49683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Kasus</a:t>
            </a:r>
            <a:r>
              <a:rPr lang="en-US" dirty="0"/>
              <a:t> Content Based - (Example Rating film)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Bagian</a:t>
            </a:r>
            <a:r>
              <a:rPr lang="en-US" dirty="0"/>
              <a:t> 5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52018-98AD-4EAD-9D73-3D05CAE42EF5}" type="datetime1">
              <a:rPr lang="id-ID" smtClean="0"/>
              <a:t>28/07/2019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Recommender System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23</a:t>
            </a:fld>
            <a:endParaRPr lang="id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A907D3-6E7F-4E00-9AC9-214CEA907D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1" y="42282"/>
            <a:ext cx="362527" cy="49683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937" y="262484"/>
            <a:ext cx="7038063" cy="493516"/>
          </a:xfrm>
        </p:spPr>
        <p:txBody>
          <a:bodyPr>
            <a:noAutofit/>
          </a:bodyPr>
          <a:lstStyle/>
          <a:p>
            <a:r>
              <a:rPr lang="en-US" sz="2000" dirty="0"/>
              <a:t>Content Based Recommender System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F41F5-E144-4FF5-B412-D7412EE835A7}" type="datetime1">
              <a:rPr lang="id-ID" smtClean="0"/>
              <a:t>28/07/2019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Recommender System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24</a:t>
            </a:fld>
            <a:endParaRPr lang="id-ID" dirty="0"/>
          </a:p>
        </p:txBody>
      </p:sp>
      <p:pic>
        <p:nvPicPr>
          <p:cNvPr id="7" name="Picture 6" descr="us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19" y="3310676"/>
            <a:ext cx="1304762" cy="1619048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6000" y="942105"/>
            <a:ext cx="5162215" cy="1122970"/>
            <a:chOff x="2116800" y="1539705"/>
            <a:chExt cx="5162215" cy="1122970"/>
          </a:xfrm>
        </p:grpSpPr>
        <p:pic>
          <p:nvPicPr>
            <p:cNvPr id="8" name="Picture 7" descr="item1.1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32114" y="1539705"/>
              <a:ext cx="823086" cy="112297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116800" y="1936800"/>
              <a:ext cx="23150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Batman </a:t>
              </a:r>
              <a:r>
                <a:rPr lang="en-US" dirty="0" err="1"/>
                <a:t>vs</a:t>
              </a:r>
              <a:r>
                <a:rPr lang="en-US" dirty="0"/>
                <a:t> Superman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199600" y="1556400"/>
              <a:ext cx="2079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(Adventure ,Super hero)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678800" y="1766476"/>
            <a:ext cx="6298745" cy="1103827"/>
            <a:chOff x="2116800" y="1549276"/>
            <a:chExt cx="6298745" cy="1103827"/>
          </a:xfrm>
        </p:grpSpPr>
        <p:pic>
          <p:nvPicPr>
            <p:cNvPr id="14" name="Picture 13" descr="item1.1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32114" y="1549276"/>
              <a:ext cx="823086" cy="110382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116800" y="1936800"/>
              <a:ext cx="21739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Guardian of </a:t>
              </a:r>
              <a:r>
                <a:rPr lang="en-US" dirty="0" err="1"/>
                <a:t>Gallaxy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199600" y="1556400"/>
              <a:ext cx="32159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(Comedy, Adventure, </a:t>
              </a:r>
              <a:r>
                <a:rPr lang="en-US" sz="1400" dirty="0" err="1"/>
                <a:t>Superhore</a:t>
              </a:r>
              <a:r>
                <a:rPr lang="en-US" sz="1400" dirty="0"/>
                <a:t>, </a:t>
              </a:r>
              <a:r>
                <a:rPr lang="en-US" sz="1400" dirty="0" err="1"/>
                <a:t>Scifi</a:t>
              </a:r>
              <a:r>
                <a:rPr lang="en-US" sz="1400" dirty="0"/>
                <a:t>)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550000" y="2579171"/>
            <a:ext cx="4965047" cy="1105637"/>
            <a:chOff x="2116800" y="1548371"/>
            <a:chExt cx="4965047" cy="1105637"/>
          </a:xfrm>
        </p:grpSpPr>
        <p:pic>
          <p:nvPicPr>
            <p:cNvPr id="18" name="Picture 17" descr="item1.1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32114" y="1548371"/>
              <a:ext cx="823086" cy="1105637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2116800" y="1936800"/>
              <a:ext cx="19191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Captain </a:t>
              </a:r>
              <a:r>
                <a:rPr lang="en-US" dirty="0" err="1"/>
                <a:t>Amerika</a:t>
              </a:r>
              <a:r>
                <a:rPr lang="en-US" dirty="0"/>
                <a:t>:</a:t>
              </a:r>
            </a:p>
            <a:p>
              <a:r>
                <a:rPr lang="en-US" dirty="0"/>
                <a:t>Civil War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99600" y="1556400"/>
              <a:ext cx="18822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</a:t>
              </a:r>
              <a:r>
                <a:rPr lang="en-US" sz="1400" dirty="0" err="1"/>
                <a:t>Comedy,Super</a:t>
              </a:r>
              <a:r>
                <a:rPr lang="en-US" sz="1400" dirty="0"/>
                <a:t> hero)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427200" y="3385200"/>
            <a:ext cx="5394651" cy="1087133"/>
            <a:chOff x="2116800" y="1556400"/>
            <a:chExt cx="5394651" cy="1087133"/>
          </a:xfrm>
        </p:grpSpPr>
        <p:pic>
          <p:nvPicPr>
            <p:cNvPr id="22" name="Picture 21" descr="item1.1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32114" y="1558847"/>
              <a:ext cx="823086" cy="1084686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2116800" y="1936800"/>
              <a:ext cx="213071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Hitchiker’s</a:t>
              </a:r>
              <a:r>
                <a:rPr lang="en-US" dirty="0"/>
                <a:t> guide to</a:t>
              </a:r>
            </a:p>
            <a:p>
              <a:r>
                <a:rPr lang="en-US" dirty="0"/>
                <a:t>Galaxy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199600" y="1556400"/>
              <a:ext cx="23118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(Comedy, Adventure, </a:t>
              </a:r>
              <a:r>
                <a:rPr lang="en-US" sz="1400" dirty="0" err="1"/>
                <a:t>Scifi</a:t>
              </a:r>
              <a:r>
                <a:rPr lang="en-US" sz="1400" dirty="0"/>
                <a:t>)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910400" y="4210905"/>
            <a:ext cx="3530733" cy="1122970"/>
            <a:chOff x="2743200" y="1539705"/>
            <a:chExt cx="3530733" cy="1122970"/>
          </a:xfrm>
        </p:grpSpPr>
        <p:pic>
          <p:nvPicPr>
            <p:cNvPr id="26" name="Picture 25" descr="item1.1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67310" y="1539705"/>
              <a:ext cx="752693" cy="112297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743200" y="1936800"/>
              <a:ext cx="1582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Batman Begin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199600" y="1556400"/>
              <a:ext cx="1074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sz="1200" dirty="0"/>
                <a:t>Super hero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049200" y="4960905"/>
            <a:ext cx="3161007" cy="1122970"/>
            <a:chOff x="3045600" y="1539705"/>
            <a:chExt cx="3161007" cy="1122970"/>
          </a:xfrm>
        </p:grpSpPr>
        <p:pic>
          <p:nvPicPr>
            <p:cNvPr id="30" name="Picture 29" descr="item1.1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53320" y="1539705"/>
              <a:ext cx="780673" cy="112297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3045600" y="2080800"/>
              <a:ext cx="1326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Spider man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199600" y="1556400"/>
              <a:ext cx="10070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(Comedy</a:t>
              </a:r>
            </a:p>
            <a:p>
              <a:r>
                <a:rPr lang="en-US" sz="1200" dirty="0"/>
                <a:t>,Super hero)</a:t>
              </a:r>
            </a:p>
          </p:txBody>
        </p:sp>
      </p:grpSp>
      <p:cxnSp>
        <p:nvCxnSpPr>
          <p:cNvPr id="33" name="Straight Arrow Connector 32"/>
          <p:cNvCxnSpPr>
            <a:stCxn id="7" idx="0"/>
            <a:endCxn id="9" idx="2"/>
          </p:cNvCxnSpPr>
          <p:nvPr/>
        </p:nvCxnSpPr>
        <p:spPr>
          <a:xfrm rot="5400000" flipH="1" flipV="1">
            <a:off x="641692" y="2038840"/>
            <a:ext cx="1602144" cy="941529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15" idx="2"/>
          </p:cNvCxnSpPr>
          <p:nvPr/>
        </p:nvCxnSpPr>
        <p:spPr>
          <a:xfrm flipV="1">
            <a:off x="1238403" y="2523332"/>
            <a:ext cx="1527394" cy="1011868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19" idx="1"/>
          </p:cNvCxnSpPr>
          <p:nvPr/>
        </p:nvCxnSpPr>
        <p:spPr>
          <a:xfrm flipV="1">
            <a:off x="1540800" y="3290766"/>
            <a:ext cx="1009200" cy="546834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216800" y="2232000"/>
            <a:ext cx="184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592400" y="2802000"/>
            <a:ext cx="38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802400" y="3285600"/>
            <a:ext cx="38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</a:t>
            </a:r>
          </a:p>
        </p:txBody>
      </p:sp>
      <p:cxnSp>
        <p:nvCxnSpPr>
          <p:cNvPr id="45" name="Straight Arrow Connector 44"/>
          <p:cNvCxnSpPr>
            <a:stCxn id="7" idx="3"/>
          </p:cNvCxnSpPr>
          <p:nvPr/>
        </p:nvCxnSpPr>
        <p:spPr>
          <a:xfrm flipV="1">
            <a:off x="1624381" y="3918366"/>
            <a:ext cx="1668419" cy="201834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27" idx="1"/>
          </p:cNvCxnSpPr>
          <p:nvPr/>
        </p:nvCxnSpPr>
        <p:spPr>
          <a:xfrm>
            <a:off x="1591200" y="4327200"/>
            <a:ext cx="3319200" cy="465466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1555200" y="4593600"/>
            <a:ext cx="4531200" cy="1088766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234400" y="3696000"/>
            <a:ext cx="38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?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386800" y="4165200"/>
            <a:ext cx="38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?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811600" y="4633200"/>
            <a:ext cx="38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?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0133ECF-2BFD-4E9D-B754-D689B2EBF0B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1" y="42282"/>
            <a:ext cx="362527" cy="49683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Weighting  Genre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1008-CAA5-41CB-B700-25EAE1BDA13E}" type="datetime1">
              <a:rPr lang="id-ID" smtClean="0"/>
              <a:t>28/07/2019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Recommender System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25</a:t>
            </a:fld>
            <a:endParaRPr lang="id-ID" dirty="0"/>
          </a:p>
        </p:txBody>
      </p:sp>
      <p:pic>
        <p:nvPicPr>
          <p:cNvPr id="7" name="Picture 6" descr="input user rat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25" y="1735200"/>
            <a:ext cx="2399638" cy="4147200"/>
          </a:xfrm>
          <a:prstGeom prst="rect">
            <a:avLst/>
          </a:prstGeom>
        </p:spPr>
      </p:pic>
      <p:pic>
        <p:nvPicPr>
          <p:cNvPr id="8" name="Picture 7" descr="input user ratin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125" y="1743536"/>
            <a:ext cx="5110910" cy="41100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D6AEFF-331E-434B-BF1F-546B6A6F38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1" y="42282"/>
            <a:ext cx="362527" cy="49683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Weighting  Genre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BEAD2-3B75-43AD-AFBF-CCF37738E698}" type="datetime1">
              <a:rPr lang="id-ID" smtClean="0"/>
              <a:t>28/07/2019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Recommender System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26</a:t>
            </a:fld>
            <a:endParaRPr lang="id-ID" dirty="0"/>
          </a:p>
        </p:txBody>
      </p:sp>
      <p:pic>
        <p:nvPicPr>
          <p:cNvPr id="7" name="Picture 6" descr="input user rat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25" y="1735200"/>
            <a:ext cx="2399638" cy="4147200"/>
          </a:xfrm>
          <a:prstGeom prst="rect">
            <a:avLst/>
          </a:prstGeom>
        </p:spPr>
      </p:pic>
      <p:pic>
        <p:nvPicPr>
          <p:cNvPr id="8" name="Picture 7" descr="input user ratin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125" y="1743536"/>
            <a:ext cx="5110910" cy="4110064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rot="16200000" flipH="1">
            <a:off x="-1162800" y="4057200"/>
            <a:ext cx="3067200" cy="360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C219DAE-D1E5-442F-86D2-743629842F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1" y="42282"/>
            <a:ext cx="362527" cy="49683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Weighting  Genre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12689-576C-49F8-964B-61EA61E44247}" type="datetime1">
              <a:rPr lang="id-ID" smtClean="0"/>
              <a:t>28/07/2019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Recommender System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27</a:t>
            </a:fld>
            <a:endParaRPr lang="id-ID" dirty="0"/>
          </a:p>
        </p:txBody>
      </p:sp>
      <p:grpSp>
        <p:nvGrpSpPr>
          <p:cNvPr id="16" name="Group 15"/>
          <p:cNvGrpSpPr/>
          <p:nvPr/>
        </p:nvGrpSpPr>
        <p:grpSpPr>
          <a:xfrm>
            <a:off x="66842" y="1523585"/>
            <a:ext cx="9077158" cy="3682015"/>
            <a:chOff x="66842" y="1523585"/>
            <a:chExt cx="9077158" cy="3682015"/>
          </a:xfrm>
        </p:grpSpPr>
        <p:pic>
          <p:nvPicPr>
            <p:cNvPr id="8" name="Picture 7" descr="input user rating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842" y="1523585"/>
              <a:ext cx="9077158" cy="3682015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396000" y="1620000"/>
              <a:ext cx="4838400" cy="57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4E68D6B-361D-4758-9655-1D3DFA7038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1" y="42282"/>
            <a:ext cx="362527" cy="49683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Weighting  Genre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BE4E5-8B66-4D35-84CC-95C92FB51262}" type="datetime1">
              <a:rPr lang="id-ID" smtClean="0"/>
              <a:t>28/07/2019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Recommender System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28</a:t>
            </a:fld>
            <a:endParaRPr lang="id-ID" dirty="0"/>
          </a:p>
        </p:txBody>
      </p:sp>
      <p:pic>
        <p:nvPicPr>
          <p:cNvPr id="8" name="Picture 7" descr="input user rat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00" y="1523585"/>
            <a:ext cx="8473800" cy="431561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1548000"/>
            <a:ext cx="5447415" cy="675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" y="5386800"/>
            <a:ext cx="2534400" cy="675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A75BB5-6363-46D1-8417-E4396FF7C3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1" y="42282"/>
            <a:ext cx="362527" cy="49683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Weighting  Genre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DC83A-325B-473B-B267-45C10224ABB5}" type="datetime1">
              <a:rPr lang="id-ID" smtClean="0"/>
              <a:t>28/07/2019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Recommender System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29</a:t>
            </a:fld>
            <a:endParaRPr lang="id-ID" dirty="0"/>
          </a:p>
        </p:txBody>
      </p:sp>
      <p:pic>
        <p:nvPicPr>
          <p:cNvPr id="8" name="Picture 7" descr="input user rat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00" y="1523585"/>
            <a:ext cx="8473800" cy="431561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1548000"/>
            <a:ext cx="5447415" cy="675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" y="5386800"/>
            <a:ext cx="2534400" cy="675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150400" y="5608800"/>
            <a:ext cx="18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78712E-8F8B-413A-AEE8-E2399E42B8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1" y="42282"/>
            <a:ext cx="362527" cy="49683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recommender System?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d-ID" dirty="0"/>
              <a:t>Bagian 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1D7A0-B496-467E-81DB-EC8C067F4E2E}" type="datetime1">
              <a:rPr lang="id-ID" smtClean="0"/>
              <a:t>28/07/2019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Recommender System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</a:t>
            </a:fld>
            <a:endParaRPr lang="id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649D6B-8558-4D28-8450-2B178AB9D3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1" y="42282"/>
            <a:ext cx="362527" cy="49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481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Weighting  Genre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0010F-C068-42E3-B818-1ADAF50E5677}" type="datetime1">
              <a:rPr lang="id-ID" smtClean="0"/>
              <a:t>28/07/2019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Recommender System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30</a:t>
            </a:fld>
            <a:endParaRPr lang="id-ID" dirty="0"/>
          </a:p>
        </p:txBody>
      </p:sp>
      <p:pic>
        <p:nvPicPr>
          <p:cNvPr id="8" name="Picture 7" descr="input user rat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58" y="1501985"/>
            <a:ext cx="8217283" cy="431561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1548000"/>
            <a:ext cx="5447415" cy="675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" y="5386800"/>
            <a:ext cx="2534400" cy="675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71200" y="5644800"/>
            <a:ext cx="201600" cy="1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6934CD-8894-4FF1-9794-605461C5CE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1" y="42282"/>
            <a:ext cx="362527" cy="49683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Candidate movies for Recommendation</a:t>
            </a:r>
          </a:p>
        </p:txBody>
      </p:sp>
      <p:pic>
        <p:nvPicPr>
          <p:cNvPr id="7" name="Content Placeholder 6" descr="candidate-recommendation-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2549" y="1366163"/>
            <a:ext cx="4015389" cy="47244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F62A9-D723-4904-92A4-6671739F4CC2}" type="datetime1">
              <a:rPr lang="id-ID" smtClean="0"/>
              <a:t>28/07/2019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Recommender System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31</a:t>
            </a:fld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13103A-567D-423B-BD82-309C37288C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1" y="42282"/>
            <a:ext cx="362527" cy="49683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Candidate movies for Recommendation</a:t>
            </a:r>
          </a:p>
        </p:txBody>
      </p:sp>
      <p:pic>
        <p:nvPicPr>
          <p:cNvPr id="7" name="Content Placeholder 6" descr="candidate-based-recommendation-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150" y="1675735"/>
            <a:ext cx="8815388" cy="427805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656DF-4CEC-45D2-B69B-F6075ED323D0}" type="datetime1">
              <a:rPr lang="id-ID" smtClean="0"/>
              <a:t>28/07/2019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Recommender System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32</a:t>
            </a:fld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16CB76-6B1F-4FF7-B958-C7D63C5E37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1" y="42282"/>
            <a:ext cx="362527" cy="49683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Rekomendasi</a:t>
            </a:r>
            <a:endParaRPr lang="en-US" dirty="0"/>
          </a:p>
        </p:txBody>
      </p:sp>
      <p:pic>
        <p:nvPicPr>
          <p:cNvPr id="7" name="Content Placeholder 6" descr="candidate-based-recommendation-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943" y="1452563"/>
            <a:ext cx="8049801" cy="47244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009F6-A56D-48AC-8E25-D9D3C7337C98}" type="datetime1">
              <a:rPr lang="id-ID" smtClean="0"/>
              <a:t>28/07/2019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Recommender System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33</a:t>
            </a:fld>
            <a:endParaRPr lang="id-ID" dirty="0"/>
          </a:p>
        </p:txBody>
      </p:sp>
      <p:sp>
        <p:nvSpPr>
          <p:cNvPr id="8" name="Rectangle 7"/>
          <p:cNvSpPr/>
          <p:nvPr/>
        </p:nvSpPr>
        <p:spPr>
          <a:xfrm>
            <a:off x="828000" y="5817600"/>
            <a:ext cx="1720800" cy="48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457C32-8E97-4E73-BC64-61A6D39FD9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1" y="42282"/>
            <a:ext cx="362527" cy="49683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Rekomendasi</a:t>
            </a:r>
            <a:endParaRPr lang="en-US" dirty="0"/>
          </a:p>
        </p:txBody>
      </p:sp>
      <p:pic>
        <p:nvPicPr>
          <p:cNvPr id="7" name="Content Placeholder 6" descr="finding-rekomendasi-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150" y="1860408"/>
            <a:ext cx="8815388" cy="390871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3D1D7-CED2-4E71-A765-662B995786DE}" type="datetime1">
              <a:rPr lang="id-ID" smtClean="0"/>
              <a:t>28/07/2019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Recommender System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34</a:t>
            </a:fld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26B636-A65A-47B3-B94D-0F899165BF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1" y="42282"/>
            <a:ext cx="362527" cy="49683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Rekomendasi</a:t>
            </a:r>
            <a:endParaRPr lang="en-US" dirty="0"/>
          </a:p>
        </p:txBody>
      </p:sp>
      <p:pic>
        <p:nvPicPr>
          <p:cNvPr id="7" name="Content Placeholder 6" descr="finding-rekomendasi-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150" y="1826198"/>
            <a:ext cx="8815388" cy="397712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3D5A8-1102-4615-93A3-9DD723401AC8}" type="datetime1">
              <a:rPr lang="id-ID" smtClean="0"/>
              <a:t>28/07/2019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Recommender System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35</a:t>
            </a:fld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8F0DBF-775A-46D3-A943-532799AAD3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1" y="42282"/>
            <a:ext cx="362527" cy="49683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Rekomendasi</a:t>
            </a:r>
            <a:endParaRPr lang="en-US" dirty="0"/>
          </a:p>
        </p:txBody>
      </p:sp>
      <p:pic>
        <p:nvPicPr>
          <p:cNvPr id="7" name="Content Placeholder 6" descr="content-based-filtering-10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150" y="2005733"/>
            <a:ext cx="8815388" cy="361805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A8B42-9EF6-43E6-9091-2699FECA9426}" type="datetime1">
              <a:rPr lang="id-ID" smtClean="0"/>
              <a:t>28/07/2019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Recommender System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36</a:t>
            </a:fld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6D7B88-CD4F-4E97-8417-2388BD6BB8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1" y="42282"/>
            <a:ext cx="362527" cy="49683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Rekomendasi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berjalan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bila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kategori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item</a:t>
            </a:r>
          </a:p>
        </p:txBody>
      </p:sp>
      <p:pic>
        <p:nvPicPr>
          <p:cNvPr id="9" name="Content Placeholder 8" descr="rekomendasi-fix-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150" y="1588468"/>
            <a:ext cx="8815388" cy="445259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7EC81-F2E8-4EA1-B25B-B87051211E0A}" type="datetime1">
              <a:rPr lang="id-ID" smtClean="0"/>
              <a:t>28/07/2019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Recommender System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37</a:t>
            </a:fld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C33EE8-F152-4066-9D27-8C0782DA0A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1" y="42282"/>
            <a:ext cx="362527" cy="49683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88EDB95-D57D-43D6-839D-F21AFB3EFF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39FCA66-5646-4B0E-8DAB-6A9D8EC1C265}"/>
              </a:ext>
            </a:extLst>
          </p:cNvPr>
          <p:cNvGrpSpPr/>
          <p:nvPr/>
        </p:nvGrpSpPr>
        <p:grpSpPr>
          <a:xfrm>
            <a:off x="479456" y="3027641"/>
            <a:ext cx="2716277" cy="1073283"/>
            <a:chOff x="2206243" y="3959676"/>
            <a:chExt cx="2716277" cy="107328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0680D9-1347-439D-B54E-62825519D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518056"/>
              <a:ext cx="187746" cy="1877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4A983BD-FDF3-467D-B6FC-5262B2783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066816"/>
              <a:ext cx="187746" cy="18774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74C9ED1-F614-40B7-B987-364331AEA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292436"/>
              <a:ext cx="187746" cy="187746"/>
            </a:xfrm>
            <a:prstGeom prst="rect">
              <a:avLst/>
            </a:prstGeom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1D067117-5FDC-4612-B064-B663709B1833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3959676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1836F539-354E-46E3-8616-C5F4B6531B84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187630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01C47935-32DD-4412-BB89-98F47C0CF21E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422719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DTS_kominfo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DCACA51-C325-4023-9C88-859ACDFAD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243" y="4743676"/>
              <a:ext cx="193040" cy="193040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AB5299A3-9580-4C35-8ACF-51B39D383A60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654540"/>
              <a:ext cx="2498030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 Talent Scholarship 2019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15B4ECB2-1EA2-45BD-A1C4-83B0C6BDA2C2}"/>
              </a:ext>
            </a:extLst>
          </p:cNvPr>
          <p:cNvSpPr txBox="1">
            <a:spLocks/>
          </p:cNvSpPr>
          <p:nvPr/>
        </p:nvSpPr>
        <p:spPr>
          <a:xfrm>
            <a:off x="396745" y="1534458"/>
            <a:ext cx="1827720" cy="587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16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IKUTI KAMI</a:t>
            </a:r>
            <a:endParaRPr lang="en-US" sz="9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9ECE9BA-4A57-4C40-8543-79ADE3BA9D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28606" r="7380" b="32333"/>
          <a:stretch/>
        </p:blipFill>
        <p:spPr>
          <a:xfrm>
            <a:off x="314035" y="2050357"/>
            <a:ext cx="1827720" cy="8658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E69A50C-EA9B-47A2-B1B3-8D385A77FE0F}"/>
              </a:ext>
            </a:extLst>
          </p:cNvPr>
          <p:cNvSpPr/>
          <p:nvPr/>
        </p:nvSpPr>
        <p:spPr>
          <a:xfrm>
            <a:off x="422449" y="4294918"/>
            <a:ext cx="55094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Pusat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Profesi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Sertifikasi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Badan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Penelitian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SDM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Kementerian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Komunikasi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Informatika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Jl. Medan Merdeka Barat No. 9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(Gd.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Belakang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Lt. 4 - 5)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Jakarta Pusat, 10110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D8B2030-99C4-4505-9667-DE6CE4B6CE0B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587EFBD-0C26-4194-996D-1BA694E97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D2C9E095-20A3-45B6-B340-94169BBF4AC4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4CE30-68D5-42B9-A0E6-25156997FA7E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Recommender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921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Recommender system </a:t>
            </a:r>
            <a:r>
              <a:rPr lang="en-US" dirty="0" err="1"/>
              <a:t>mengambarkan</a:t>
            </a:r>
            <a:r>
              <a:rPr lang="en-US" dirty="0"/>
              <a:t> </a:t>
            </a:r>
            <a:r>
              <a:rPr lang="en-US" dirty="0" err="1"/>
              <a:t>pola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kebiasaan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b="1" dirty="0" err="1"/>
              <a:t>memprediksi</a:t>
            </a:r>
            <a:r>
              <a:rPr lang="en-US" b="1" dirty="0"/>
              <a:t> </a:t>
            </a:r>
            <a:r>
              <a:rPr lang="en-US" b="1" dirty="0" err="1"/>
              <a:t>apa</a:t>
            </a:r>
            <a:r>
              <a:rPr lang="en-US" b="1" dirty="0"/>
              <a:t> yang </a:t>
            </a:r>
            <a:r>
              <a:rPr lang="en-US" b="1" dirty="0" err="1"/>
              <a:t>diinginkan</a:t>
            </a:r>
            <a:r>
              <a:rPr lang="en-US" b="1" dirty="0"/>
              <a:t> </a:t>
            </a:r>
            <a:r>
              <a:rPr lang="en-US" b="1" dirty="0" err="1"/>
              <a:t>atau</a:t>
            </a:r>
            <a:r>
              <a:rPr lang="en-US" b="1" dirty="0"/>
              <a:t> </a:t>
            </a:r>
            <a:r>
              <a:rPr lang="en-US" b="1" dirty="0" err="1"/>
              <a:t>disukai</a:t>
            </a:r>
            <a:endParaRPr lang="en-US" b="1" dirty="0"/>
          </a:p>
          <a:p>
            <a:r>
              <a:rPr lang="en-US" err="1"/>
              <a:t>Contoh</a:t>
            </a:r>
            <a:r>
              <a:rPr lang="en-US"/>
              <a:t>:  Jika </a:t>
            </a:r>
            <a:r>
              <a:rPr lang="en-US" dirty="0"/>
              <a:t>kalian </a:t>
            </a:r>
            <a:r>
              <a:rPr lang="en-US" dirty="0" err="1"/>
              <a:t>membeli</a:t>
            </a:r>
            <a:r>
              <a:rPr lang="en-US" dirty="0"/>
              <a:t> </a:t>
            </a:r>
            <a:r>
              <a:rPr lang="en-US" dirty="0" err="1"/>
              <a:t>buku</a:t>
            </a:r>
            <a:r>
              <a:rPr lang="en-US" dirty="0"/>
              <a:t> </a:t>
            </a:r>
            <a:r>
              <a:rPr lang="en-US"/>
              <a:t>Machine Learning </a:t>
            </a:r>
            <a:r>
              <a:rPr lang="en-US" dirty="0" err="1"/>
              <a:t>di</a:t>
            </a:r>
            <a:r>
              <a:rPr lang="en-US" dirty="0"/>
              <a:t> Python and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menyukai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membaca</a:t>
            </a:r>
            <a:r>
              <a:rPr lang="en-US" dirty="0"/>
              <a:t>, </a:t>
            </a:r>
            <a:r>
              <a:rPr lang="en-US" b="1" dirty="0" err="1"/>
              <a:t>maka</a:t>
            </a:r>
            <a:r>
              <a:rPr lang="en-US" b="1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juga</a:t>
            </a:r>
            <a:r>
              <a:rPr lang="en-US" dirty="0"/>
              <a:t> </a:t>
            </a:r>
            <a:r>
              <a:rPr lang="en-US" err="1"/>
              <a:t>akan</a:t>
            </a:r>
            <a:r>
              <a:rPr lang="en-US"/>
              <a:t> mennyukai buku tentang Data Visualization</a:t>
            </a:r>
            <a:endParaRPr lang="en-US" b="1" dirty="0"/>
          </a:p>
          <a:p>
            <a:r>
              <a:rPr lang="en-US"/>
              <a:t>Seserang akan menyukai selera yang sama dengan orang yang ada di dalam hidupnya</a:t>
            </a:r>
          </a:p>
          <a:p>
            <a:r>
              <a:rPr lang="en-US" b="1"/>
              <a:t>Recommender systems banyak diterapkan pada aplikasi yang kita semua mungkin mengetahui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696F3-7567-45FE-BF07-38FC027460F5}" type="datetime1">
              <a:rPr lang="id-ID" smtClean="0"/>
              <a:t>28/07/2019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Recommender System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</a:t>
            </a:fld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CA9923-45EA-4EB3-A73D-3D7A05E773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1" y="42282"/>
            <a:ext cx="362527" cy="49683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/>
              <a:t>Aplikasi</a:t>
            </a:r>
            <a:r>
              <a:rPr lang="en-US" dirty="0"/>
              <a:t> 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d-ID" dirty="0"/>
              <a:t>Bagian </a:t>
            </a:r>
            <a:r>
              <a:rPr lang="en-US" dirty="0"/>
              <a:t>2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58330-09B0-4F91-8FC9-207EB673A138}" type="datetime1">
              <a:rPr lang="id-ID" smtClean="0"/>
              <a:t>28/07/2019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Recommender System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</a:t>
            </a:fld>
            <a:endParaRPr lang="id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CBB21D-2132-44E2-8067-ED14471016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1" y="42282"/>
            <a:ext cx="362527" cy="49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48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59B1E-AA45-41E7-B5AE-2BC7A45F4869}" type="datetime1">
              <a:rPr lang="id-ID" smtClean="0"/>
              <a:t>28/07/2019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Recommender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</a:t>
            </a:fld>
            <a:endParaRPr lang="id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6E148E-69A5-4781-AF15-ABF008A0B0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1" y="42282"/>
            <a:ext cx="362527" cy="496834"/>
          </a:xfrm>
          <a:prstGeom prst="rect">
            <a:avLst/>
          </a:prstGeom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/>
          <a:srcRect t="3328" r="33301"/>
          <a:stretch>
            <a:fillRect/>
          </a:stretch>
        </p:blipFill>
        <p:spPr bwMode="auto">
          <a:xfrm>
            <a:off x="269875" y="42282"/>
            <a:ext cx="8604250" cy="670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0C6D9A6-B32D-46A0-BEC3-C57CD791465E}" type="datetime1">
              <a:rPr lang="id-ID" smtClean="0"/>
              <a:t>28/07/2019</a:t>
            </a:fld>
            <a:endParaRPr lang="hu-H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78CC1B-A23A-40AA-B413-83F44603CD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1" y="42282"/>
            <a:ext cx="362527" cy="496834"/>
          </a:xfrm>
          <a:prstGeom prst="rect">
            <a:avLst/>
          </a:prstGeom>
        </p:spPr>
      </p:pic>
      <p:pic>
        <p:nvPicPr>
          <p:cNvPr id="7170" name="Picture 4" descr="http://cdn3.pcadvisor.co.uk/cmsdata/features/3415377/spotify_follow_and_discovery_tabs_thumb80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6513" y="333375"/>
            <a:ext cx="9217026" cy="604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zövegdoboz 1"/>
          <p:cNvSpPr txBox="1">
            <a:spLocks noChangeArrowheads="1"/>
          </p:cNvSpPr>
          <p:nvPr/>
        </p:nvSpPr>
        <p:spPr bwMode="auto">
          <a:xfrm>
            <a:off x="3419475" y="5259388"/>
            <a:ext cx="319881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altLang="hu-HU"/>
              <a:t>100K movie, 10M user, 1000M ratings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20C56AA-9384-42DC-A193-B818B18571DC}" type="datetime1">
              <a:rPr lang="id-ID" smtClean="0"/>
              <a:t>28/07/2019</a:t>
            </a:fld>
            <a:endParaRPr lang="hu-H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206361-D660-4B92-9975-04DB94E6E3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1" y="42282"/>
            <a:ext cx="362527" cy="496834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 t="7428" r="2136"/>
          <a:stretch>
            <a:fillRect/>
          </a:stretch>
        </p:blipFill>
        <p:spPr bwMode="auto">
          <a:xfrm>
            <a:off x="0" y="188913"/>
            <a:ext cx="91440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Aplikasi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di</a:t>
            </a:r>
            <a:r>
              <a:rPr lang="en-US" dirty="0"/>
              <a:t> </a:t>
            </a:r>
            <a:r>
              <a:rPr lang="en-US" dirty="0" err="1"/>
              <a:t>beli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E-commerce, </a:t>
            </a:r>
            <a:r>
              <a:rPr lang="en-US" dirty="0" err="1"/>
              <a:t>buku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ym typeface="Wingdings" pitchFamily="2" charset="2"/>
              </a:rPr>
              <a:t>Amazon</a:t>
            </a:r>
            <a:endParaRPr lang="en-US" b="1" dirty="0"/>
          </a:p>
          <a:p>
            <a:pPr lvl="1"/>
            <a:r>
              <a:rPr lang="en-US" dirty="0"/>
              <a:t>Film -&gt; </a:t>
            </a:r>
            <a:r>
              <a:rPr lang="en-US" b="1" dirty="0" err="1"/>
              <a:t>Netflx</a:t>
            </a:r>
            <a:endParaRPr lang="en-US" b="1" dirty="0"/>
          </a:p>
          <a:p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makan</a:t>
            </a:r>
            <a:r>
              <a:rPr lang="en-US" dirty="0"/>
              <a:t>?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ym typeface="Wingdings" pitchFamily="2" charset="2"/>
              </a:rPr>
              <a:t>Google App</a:t>
            </a:r>
            <a:endParaRPr lang="en-US" b="1" dirty="0"/>
          </a:p>
          <a:p>
            <a:r>
              <a:rPr lang="en-US" dirty="0" err="1"/>
              <a:t>Pekerjaan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yang </a:t>
            </a:r>
            <a:r>
              <a:rPr lang="en-US" dirty="0" err="1"/>
              <a:t>cocok</a:t>
            </a:r>
            <a:r>
              <a:rPr lang="en-US" dirty="0"/>
              <a:t>?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dirty="0" err="1">
                <a:sym typeface="Wingdings" pitchFamily="2" charset="2"/>
              </a:rPr>
              <a:t>Linkeldn</a:t>
            </a:r>
            <a:endParaRPr lang="en-US" b="1" dirty="0"/>
          </a:p>
          <a:p>
            <a:r>
              <a:rPr lang="en-US" dirty="0" err="1"/>
              <a:t>Siapa</a:t>
            </a:r>
            <a:r>
              <a:rPr lang="en-US" dirty="0"/>
              <a:t> yang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teman</a:t>
            </a:r>
            <a:r>
              <a:rPr lang="en-US" dirty="0"/>
              <a:t>? </a:t>
            </a:r>
          </a:p>
          <a:p>
            <a:pPr lvl="1"/>
            <a:r>
              <a:rPr lang="en-US" dirty="0">
                <a:sym typeface="Wingdings" pitchFamily="2" charset="2"/>
              </a:rPr>
              <a:t> </a:t>
            </a:r>
            <a:r>
              <a:rPr lang="en-US" b="1" dirty="0" err="1">
                <a:sym typeface="Wingdings" pitchFamily="2" charset="2"/>
              </a:rPr>
              <a:t>Facebook</a:t>
            </a:r>
            <a:r>
              <a:rPr lang="en-US" b="1" dirty="0">
                <a:sym typeface="Wingdings" pitchFamily="2" charset="2"/>
              </a:rPr>
              <a:t>, Twitter, </a:t>
            </a:r>
            <a:r>
              <a:rPr lang="en-US" b="1" dirty="0" err="1">
                <a:sym typeface="Wingdings" pitchFamily="2" charset="2"/>
              </a:rPr>
              <a:t>Instagram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B571-5DF1-4623-A031-409F52A4851E}" type="datetime1">
              <a:rPr lang="id-ID" smtClean="0"/>
              <a:t>28/07/2019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Recommender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9</a:t>
            </a:fld>
            <a:endParaRPr lang="id-ID" dirty="0"/>
          </a:p>
        </p:txBody>
      </p:sp>
      <p:pic>
        <p:nvPicPr>
          <p:cNvPr id="9" name="Picture 8" descr="fu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419" y="1369592"/>
            <a:ext cx="2703181" cy="30260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031783-7530-4B26-ADB9-110188A3F0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1" y="42282"/>
            <a:ext cx="362527" cy="49683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Product Sans"/>
        <a:ea typeface=""/>
        <a:cs typeface=""/>
      </a:majorFont>
      <a:minorFont>
        <a:latin typeface="Product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2482</TotalTime>
  <Words>745</Words>
  <Application>Microsoft Office PowerPoint</Application>
  <PresentationFormat>On-screen Show (4:3)</PresentationFormat>
  <Paragraphs>239</Paragraphs>
  <Slides>38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Arial</vt:lpstr>
      <vt:lpstr>Calibri</vt:lpstr>
      <vt:lpstr>Calibri Light</vt:lpstr>
      <vt:lpstr>Courier New</vt:lpstr>
      <vt:lpstr>HP Simplified</vt:lpstr>
      <vt:lpstr>Product Sans</vt:lpstr>
      <vt:lpstr>Segoe UI Light</vt:lpstr>
      <vt:lpstr>Wingdings</vt:lpstr>
      <vt:lpstr>Office Theme</vt:lpstr>
      <vt:lpstr>1_Office Theme</vt:lpstr>
      <vt:lpstr>2_Office Theme</vt:lpstr>
      <vt:lpstr>PowerPoint Presentation</vt:lpstr>
      <vt:lpstr>Recommender System</vt:lpstr>
      <vt:lpstr>Apa itu recommender System?</vt:lpstr>
      <vt:lpstr>Recommender System</vt:lpstr>
      <vt:lpstr>Aplikasi </vt:lpstr>
      <vt:lpstr>PowerPoint Presentation</vt:lpstr>
      <vt:lpstr>PowerPoint Presentation</vt:lpstr>
      <vt:lpstr>PowerPoint Presentation</vt:lpstr>
      <vt:lpstr>Aplikasi</vt:lpstr>
      <vt:lpstr>PowerPoint Presentation</vt:lpstr>
      <vt:lpstr>Keuntungan dari recommender system</vt:lpstr>
      <vt:lpstr>Tipe recommender System</vt:lpstr>
      <vt:lpstr>1. Content Based</vt:lpstr>
      <vt:lpstr>2. Collaborative Filtering</vt:lpstr>
      <vt:lpstr>Alur Kerja</vt:lpstr>
      <vt:lpstr>Implementasi  Recomennder System</vt:lpstr>
      <vt:lpstr>Implementasi Rekomendasi Sistem</vt:lpstr>
      <vt:lpstr>Content Based Recommender system</vt:lpstr>
      <vt:lpstr>Content Based Recommender System</vt:lpstr>
      <vt:lpstr>Contoh Content Based Sistem</vt:lpstr>
      <vt:lpstr>Contoh Content Based Sistem</vt:lpstr>
      <vt:lpstr>Contoh Content Based Sistem</vt:lpstr>
      <vt:lpstr>Contoh Kasus Content Based - (Example Rating film)</vt:lpstr>
      <vt:lpstr>Content Based Recommender System</vt:lpstr>
      <vt:lpstr>Weighting  Genre</vt:lpstr>
      <vt:lpstr>Weighting  Genre</vt:lpstr>
      <vt:lpstr>Weighting  Genre</vt:lpstr>
      <vt:lpstr>Weighting  Genre</vt:lpstr>
      <vt:lpstr>Weighting  Genre</vt:lpstr>
      <vt:lpstr>Weighting  Genre</vt:lpstr>
      <vt:lpstr>Candidate movies for Recommendation</vt:lpstr>
      <vt:lpstr>Candidate movies for Recommendation</vt:lpstr>
      <vt:lpstr>Mencari Rekomendasi</vt:lpstr>
      <vt:lpstr>Mencari Rekomendasi</vt:lpstr>
      <vt:lpstr>Mencari Rekomendasi</vt:lpstr>
      <vt:lpstr>Mencari Rekomendasi</vt:lpstr>
      <vt:lpstr>Rekomendasi Tidak akan berjalan  bila tidak ada kategori pada item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Ideapad 310</cp:lastModifiedBy>
  <cp:revision>232</cp:revision>
  <dcterms:created xsi:type="dcterms:W3CDTF">2019-04-17T03:34:48Z</dcterms:created>
  <dcterms:modified xsi:type="dcterms:W3CDTF">2019-07-28T21:51:44Z</dcterms:modified>
</cp:coreProperties>
</file>